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256" r:id="rId2"/>
    <p:sldId id="334" r:id="rId3"/>
    <p:sldId id="325" r:id="rId4"/>
    <p:sldId id="335" r:id="rId5"/>
    <p:sldId id="336" r:id="rId6"/>
    <p:sldId id="337" r:id="rId7"/>
    <p:sldId id="338" r:id="rId8"/>
    <p:sldId id="373" r:id="rId9"/>
    <p:sldId id="374" r:id="rId10"/>
    <p:sldId id="375" r:id="rId11"/>
    <p:sldId id="376" r:id="rId12"/>
    <p:sldId id="377" r:id="rId13"/>
    <p:sldId id="339" r:id="rId14"/>
    <p:sldId id="340" r:id="rId15"/>
    <p:sldId id="341" r:id="rId16"/>
    <p:sldId id="342" r:id="rId17"/>
    <p:sldId id="343" r:id="rId18"/>
    <p:sldId id="344" r:id="rId19"/>
    <p:sldId id="345" r:id="rId20"/>
    <p:sldId id="346" r:id="rId21"/>
    <p:sldId id="347" r:id="rId22"/>
    <p:sldId id="348" r:id="rId23"/>
    <p:sldId id="349" r:id="rId24"/>
    <p:sldId id="350" r:id="rId25"/>
    <p:sldId id="351" r:id="rId26"/>
    <p:sldId id="352" r:id="rId27"/>
    <p:sldId id="353" r:id="rId28"/>
    <p:sldId id="354" r:id="rId29"/>
    <p:sldId id="355" r:id="rId30"/>
    <p:sldId id="356" r:id="rId31"/>
    <p:sldId id="357" r:id="rId32"/>
    <p:sldId id="358" r:id="rId33"/>
    <p:sldId id="359" r:id="rId34"/>
    <p:sldId id="360" r:id="rId35"/>
    <p:sldId id="361" r:id="rId36"/>
    <p:sldId id="362" r:id="rId37"/>
    <p:sldId id="363" r:id="rId38"/>
    <p:sldId id="364" r:id="rId39"/>
    <p:sldId id="365" r:id="rId40"/>
    <p:sldId id="366" r:id="rId41"/>
    <p:sldId id="367" r:id="rId42"/>
    <p:sldId id="368" r:id="rId43"/>
    <p:sldId id="369" r:id="rId44"/>
    <p:sldId id="370" r:id="rId45"/>
    <p:sldId id="371" r:id="rId46"/>
    <p:sldId id="372" r:id="rId47"/>
    <p:sldId id="333" r:id="rId48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AB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79" autoAdjust="0"/>
    <p:restoredTop sz="92602" autoAdjust="0"/>
  </p:normalViewPr>
  <p:slideViewPr>
    <p:cSldViewPr>
      <p:cViewPr varScale="1">
        <p:scale>
          <a:sx n="69" d="100"/>
          <a:sy n="69" d="100"/>
        </p:scale>
        <p:origin x="1212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7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-294" y="558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059F6D-21EE-419B-9D71-8E29C43C11FD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1EFC3-E581-4ABB-93B2-973DE307A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4063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706472-74E6-4978-B5D4-A86FAE8938AA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DFCABC-441A-474C-949C-3C91A213A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127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1545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1921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0985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271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3434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1229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2596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7063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5861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2087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696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0678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1074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1171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8298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7123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9190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88651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01076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56403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30901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4392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46274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96582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00213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95661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35505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14040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48736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15012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27248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45494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1793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90160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75312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24649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93736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96478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17886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54758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4265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8331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9499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3856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5039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5790"/>
            <a:ext cx="5486400" cy="4648200"/>
          </a:xfrm>
        </p:spPr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FCABC-441A-474C-949C-3C91A213A1CF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723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/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84EE-31BC-44B9-A566-60A72A7CB1DD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6942A-2AB8-40AE-9BF8-BEE67754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840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84EE-31BC-44B9-A566-60A72A7CB1DD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6942A-2AB8-40AE-9BF8-BEE67754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932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84EE-31BC-44B9-A566-60A72A7CB1DD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6942A-2AB8-40AE-9BF8-BEE67754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103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84EE-31BC-44B9-A566-60A72A7CB1DD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6942A-2AB8-40AE-9BF8-BEE67754D8F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25289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84EE-31BC-44B9-A566-60A72A7CB1DD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6942A-2AB8-40AE-9BF8-BEE67754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842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84EE-31BC-44B9-A566-60A72A7CB1DD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6942A-2AB8-40AE-9BF8-BEE67754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922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84EE-31BC-44B9-A566-60A72A7CB1DD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6942A-2AB8-40AE-9BF8-BEE67754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346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84EE-31BC-44B9-A566-60A72A7CB1DD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6942A-2AB8-40AE-9BF8-BEE67754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7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84EE-31BC-44B9-A566-60A72A7CB1DD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6942A-2AB8-40AE-9BF8-BEE67754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883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84EE-31BC-44B9-A566-60A72A7CB1DD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6942A-2AB8-40AE-9BF8-BEE67754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222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84EE-31BC-44B9-A566-60A72A7CB1DD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6942A-2AB8-40AE-9BF8-BEE67754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250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172200"/>
            <a:ext cx="1657581" cy="5620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531" y="4181101"/>
            <a:ext cx="2743583" cy="267689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B84EE-31BC-44B9-A566-60A72A7CB1DD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6942A-2AB8-40AE-9BF8-BEE67754D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253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784475-7F21-4068-9246-8B45B4FC8B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1470025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Support Analysis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en-US" dirty="0"/>
          </a:p>
        </p:txBody>
      </p:sp>
      <p:pic>
        <p:nvPicPr>
          <p:cNvPr id="7" name="Picture 6" descr="A person looking towards the camera&#10;&#10;Description generated with high confidence">
            <a:extLst>
              <a:ext uri="{FF2B5EF4-FFF2-40B4-BE49-F238E27FC236}">
                <a16:creationId xmlns:a16="http://schemas.microsoft.com/office/drawing/2014/main" id="{1F2B9E00-38B7-4881-9203-EAB1414BA3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133600"/>
            <a:ext cx="600075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755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Diagram </a:t>
            </a:r>
            <a:r>
              <a:rPr lang="en-US" sz="4500" dirty="0" err="1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Mindmap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8332" y="1524000"/>
            <a:ext cx="5447337" cy="416293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645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Gantt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587" y="1685925"/>
            <a:ext cx="7362825" cy="348615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490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Schedule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112" y="1566862"/>
            <a:ext cx="7343775" cy="37242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56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Bullet Graph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2125" y="1828800"/>
            <a:ext cx="5705475" cy="32670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7702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Bullet Graph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0" y="1981200"/>
            <a:ext cx="3190875" cy="31432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2641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Linear Gauge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140" y="1417638"/>
            <a:ext cx="2329719" cy="453350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07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Linear Gauge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4162" y="2730989"/>
            <a:ext cx="3495675" cy="10287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8754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Maps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900" y="1538287"/>
            <a:ext cx="6172200" cy="378142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7188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err="1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Treemap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0750" y="1866900"/>
            <a:ext cx="4762500" cy="3124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7092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Date Picker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8321" y="1600200"/>
            <a:ext cx="2887359" cy="368549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59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Multicolumn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F0A86D-C43B-41E9-B572-8DB6EC206F51}"/>
              </a:ext>
            </a:extLst>
          </p:cNvPr>
          <p:cNvSpPr txBox="1"/>
          <p:nvPr/>
        </p:nvSpPr>
        <p:spPr>
          <a:xfrm>
            <a:off x="1219200" y="1676397"/>
            <a:ext cx="6705600" cy="3419856"/>
          </a:xfrm>
          <a:prstGeom prst="rect">
            <a:avLst/>
          </a:prstGeom>
          <a:noFill/>
        </p:spPr>
        <p:txBody>
          <a:bodyPr wrap="square" numCol="3" spcCol="365760" rtlCol="0">
            <a:spAutoFit/>
          </a:bodyPr>
          <a:lstStyle/>
          <a:p>
            <a:pPr algn="l"/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Adventure Works Cycles, the fictitious company on which the Adventure Works sample databases are based, is a large, multinational manufacturing company. The company manufactures and sells metal and composite bicycles to North American, European and Asian commercial markets.</a:t>
            </a:r>
          </a:p>
          <a:p>
            <a:pPr algn="l"/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2000, Adventure Works Cycles bought a small manufacturing plant, Import adores Neptuno, located in Mexico. Import adores Neptuno manufactures several critical subcomponents for the Adventure Works Cycles product line.</a:t>
            </a:r>
          </a:p>
        </p:txBody>
      </p:sp>
    </p:spTree>
    <p:extLst>
      <p:ext uri="{BB962C8B-B14F-4D97-AF65-F5344CB8AC3E}">
        <p14:creationId xmlns:p14="http://schemas.microsoft.com/office/powerpoint/2010/main" val="24684494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Time Picker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1752600"/>
            <a:ext cx="2486079" cy="34444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4183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Time Picker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3687" y="1905000"/>
            <a:ext cx="3476625" cy="304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3323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Date Time Picker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3687" y="1905000"/>
            <a:ext cx="3476625" cy="304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3423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 Boxes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6556" y="2286000"/>
            <a:ext cx="3850888" cy="187340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573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Auto Complete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0250" y="1981200"/>
            <a:ext cx="2903499" cy="254692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7315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Tree View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1524000"/>
            <a:ext cx="2707772" cy="343824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4708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Rich Text Box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0712" y="2295525"/>
            <a:ext cx="5362575" cy="22669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9535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Rotator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2575" y="1981200"/>
            <a:ext cx="6038850" cy="30670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4555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Tabs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125" y="2271712"/>
            <a:ext cx="5019675" cy="23145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415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Menu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25" y="2328862"/>
            <a:ext cx="6000750" cy="22002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20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315D9A67-0301-4CBE-9FC9-0D3C1DF9EC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4495800"/>
            <a:ext cx="8229600" cy="1371600"/>
          </a:xfrm>
        </p:spPr>
        <p:txBody>
          <a:bodyPr>
            <a:noAutofit/>
          </a:bodyPr>
          <a:lstStyle/>
          <a:p>
            <a:pPr algn="l"/>
            <a:r>
              <a:rPr lang="he-IL" sz="2500" dirty="0">
                <a:solidFill>
                  <a:schemeClr val="bg1">
                    <a:lumMod val="50000"/>
                  </a:schemeClr>
                </a:solidFill>
              </a:rPr>
              <a:t>עיצובים מובנים וניתנים להתאמה אישית</a:t>
            </a:r>
          </a:p>
          <a:p>
            <a:pPr algn="l"/>
            <a:r>
              <a:rPr lang="he-IL" sz="2500" dirty="0">
                <a:solidFill>
                  <a:schemeClr val="bg1">
                    <a:lumMod val="50000"/>
                  </a:schemeClr>
                </a:solidFill>
              </a:rPr>
              <a:t>הדגמה זמינה ב </a:t>
            </a:r>
            <a:endParaRPr lang="en-US" sz="25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l">
              <a:buNone/>
            </a:pP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     http://js.syncfusion.com/demos/web/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2969757-AE62-4185-B596-D381D74D23E4}"/>
              </a:ext>
            </a:extLst>
          </p:cNvPr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itle 2">
            <a:extLst>
              <a:ext uri="{FF2B5EF4-FFF2-40B4-BE49-F238E27FC236}">
                <a16:creationId xmlns:a16="http://schemas.microsoft.com/office/drawing/2014/main" id="{E00FF871-59BC-4775-A772-774B70CC3C66}"/>
              </a:ext>
            </a:extLst>
          </p:cNvPr>
          <p:cNvSpPr txBox="1">
            <a:spLocks/>
          </p:cNvSpPr>
          <p:nvPr/>
        </p:nvSpPr>
        <p:spPr>
          <a:xfrm>
            <a:off x="304800" y="76200"/>
            <a:ext cx="8229600" cy="7925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en-US" sz="4000" dirty="0">
                <a:solidFill>
                  <a:srgbClr val="00B0F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RTL (right to left) conversion support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128F00-D349-4129-8BF5-6083F67E8D4D}"/>
              </a:ext>
            </a:extLst>
          </p:cNvPr>
          <p:cNvSpPr txBox="1"/>
          <p:nvPr/>
        </p:nvSpPr>
        <p:spPr>
          <a:xfrm>
            <a:off x="381000" y="1752600"/>
            <a:ext cx="7620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r" rtl="1">
              <a:buFont typeface="Arial" panose="020B0604020202020204" pitchFamily="34" charset="0"/>
              <a:buChar char="•"/>
            </a:pPr>
            <a:r>
              <a:rPr lang="he-IL" sz="2500" dirty="0">
                <a:solidFill>
                  <a:schemeClr val="bg1">
                    <a:lumMod val="50000"/>
                  </a:schemeClr>
                </a:solidFill>
              </a:rPr>
              <a:t>יישומונים</a:t>
            </a: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 80 </a:t>
            </a:r>
            <a:r>
              <a:rPr lang="he-IL" sz="2500" dirty="0">
                <a:solidFill>
                  <a:schemeClr val="bg1">
                    <a:lumMod val="50000"/>
                  </a:schemeClr>
                </a:solidFill>
              </a:rPr>
              <a:t>ועוד</a:t>
            </a:r>
            <a:endParaRPr lang="en-US" sz="2500" dirty="0">
              <a:solidFill>
                <a:schemeClr val="bg1">
                  <a:lumMod val="50000"/>
                </a:schemeClr>
              </a:solidFill>
            </a:endParaRPr>
          </a:p>
          <a:p>
            <a:pPr marL="457200" indent="-457200" algn="r" rtl="1">
              <a:buFont typeface="Arial" panose="020B0604020202020204" pitchFamily="34" charset="0"/>
              <a:buChar char="•"/>
            </a:pPr>
            <a:r>
              <a:rPr lang="ar-AE" sz="2500" dirty="0">
                <a:solidFill>
                  <a:schemeClr val="bg1">
                    <a:lumMod val="50000"/>
                  </a:schemeClr>
                </a:solidFill>
              </a:rPr>
              <a:t>دعم الزاوي على أساس</a:t>
            </a:r>
            <a:endParaRPr lang="he-IL" sz="25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981C15B0-F2F7-4DC3-AE15-86277C2FBC19}"/>
              </a:ext>
            </a:extLst>
          </p:cNvPr>
          <p:cNvSpPr txBox="1">
            <a:spLocks/>
          </p:cNvSpPr>
          <p:nvPr/>
        </p:nvSpPr>
        <p:spPr>
          <a:xfrm>
            <a:off x="304800" y="914400"/>
            <a:ext cx="8229600" cy="7925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1"/>
            <a:r>
              <a:rPr lang="en-US" sz="2800" dirty="0">
                <a:solidFill>
                  <a:srgbClr val="00B0F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RTL (right to left) text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41F8AC-BBFA-4EED-8B08-E18696CCDEF4}"/>
              </a:ext>
            </a:extLst>
          </p:cNvPr>
          <p:cNvSpPr txBox="1"/>
          <p:nvPr/>
        </p:nvSpPr>
        <p:spPr>
          <a:xfrm>
            <a:off x="76200" y="3124200"/>
            <a:ext cx="791165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he-IL" sz="2500" dirty="0">
                <a:solidFill>
                  <a:schemeClr val="bg1">
                    <a:lumMod val="50000"/>
                  </a:schemeClr>
                </a:solidFill>
              </a:rPr>
              <a:t>עיצובים מובנים</a:t>
            </a:r>
            <a:r>
              <a:rPr lang="en-US" sz="2500" b="1" dirty="0">
                <a:solidFill>
                  <a:schemeClr val="bg1">
                    <a:lumMod val="50000"/>
                  </a:schemeClr>
                </a:solidFill>
              </a:rPr>
              <a:t> bidirectional </a:t>
            </a:r>
            <a:r>
              <a:rPr lang="he-IL" sz="2500" dirty="0">
                <a:solidFill>
                  <a:schemeClr val="bg1">
                    <a:lumMod val="50000"/>
                  </a:schemeClr>
                </a:solidFill>
              </a:rPr>
              <a:t>אישית</a:t>
            </a:r>
          </a:p>
        </p:txBody>
      </p:sp>
      <p:sp>
        <p:nvSpPr>
          <p:cNvPr id="16" name="Title 2">
            <a:extLst>
              <a:ext uri="{FF2B5EF4-FFF2-40B4-BE49-F238E27FC236}">
                <a16:creationId xmlns:a16="http://schemas.microsoft.com/office/drawing/2014/main" id="{78D0FA54-5486-4F45-B5E5-F021A83F8583}"/>
              </a:ext>
            </a:extLst>
          </p:cNvPr>
          <p:cNvSpPr txBox="1">
            <a:spLocks/>
          </p:cNvSpPr>
          <p:nvPr/>
        </p:nvSpPr>
        <p:spPr>
          <a:xfrm>
            <a:off x="304800" y="2438400"/>
            <a:ext cx="8229600" cy="7925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1"/>
            <a:r>
              <a:rPr lang="en-US" sz="2800" dirty="0">
                <a:solidFill>
                  <a:srgbClr val="00B0F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Bidirectional text</a:t>
            </a:r>
          </a:p>
        </p:txBody>
      </p:sp>
      <p:sp>
        <p:nvSpPr>
          <p:cNvPr id="23" name="Title 2">
            <a:extLst>
              <a:ext uri="{FF2B5EF4-FFF2-40B4-BE49-F238E27FC236}">
                <a16:creationId xmlns:a16="http://schemas.microsoft.com/office/drawing/2014/main" id="{8FA3D1A8-022A-40A9-88DF-E964F9F353EB}"/>
              </a:ext>
            </a:extLst>
          </p:cNvPr>
          <p:cNvSpPr txBox="1">
            <a:spLocks/>
          </p:cNvSpPr>
          <p:nvPr/>
        </p:nvSpPr>
        <p:spPr>
          <a:xfrm>
            <a:off x="304800" y="3581400"/>
            <a:ext cx="8229600" cy="7925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1"/>
            <a:r>
              <a:rPr lang="en-US" sz="2800" dirty="0">
                <a:solidFill>
                  <a:srgbClr val="00B0F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Hebrew text with Left to Right</a:t>
            </a:r>
          </a:p>
        </p:txBody>
      </p:sp>
    </p:spTree>
    <p:extLst>
      <p:ext uri="{BB962C8B-B14F-4D97-AF65-F5344CB8AC3E}">
        <p14:creationId xmlns:p14="http://schemas.microsoft.com/office/powerpoint/2010/main" val="6146799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err="1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Olap</a:t>
            </a:r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Grid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4550" y="2043112"/>
            <a:ext cx="4914900" cy="27717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6331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err="1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Olap</a:t>
            </a:r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Chart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50" y="1743075"/>
            <a:ext cx="6286500" cy="35909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308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err="1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Olap</a:t>
            </a:r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Client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5" name="Rectangle 4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  <p:grpSp>
        <p:nvGrpSpPr>
          <p:cNvPr id="8" name="Group 7"/>
          <p:cNvGrpSpPr/>
          <p:nvPr/>
        </p:nvGrpSpPr>
        <p:grpSpPr>
          <a:xfrm>
            <a:off x="998498" y="1606041"/>
            <a:ext cx="7147003" cy="4307295"/>
            <a:chOff x="998498" y="1606041"/>
            <a:chExt cx="7147003" cy="430729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2598" y="1606041"/>
              <a:ext cx="6978805" cy="4307295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998498" y="5378284"/>
              <a:ext cx="7147003" cy="5350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83615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 err="1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Olap</a:t>
            </a:r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Gauge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1752600"/>
            <a:ext cx="7048500" cy="36004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61307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Accordion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8605" y="1432879"/>
            <a:ext cx="3726790" cy="443452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7354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Progress Bar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4537" y="2233612"/>
            <a:ext cx="5114925" cy="2390775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6" name="Rectangle 5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201728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Rating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9787" y="2266950"/>
            <a:ext cx="4924425" cy="23241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2068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Drop </a:t>
            </a:r>
            <a:r>
              <a:rPr lang="en-US" sz="4500" dirty="0" err="1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DownList</a:t>
            </a:r>
            <a:endParaRPr lang="en-US" sz="4500" dirty="0">
              <a:solidFill>
                <a:srgbClr val="29ABE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1752600"/>
            <a:ext cx="2704984" cy="312985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42048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Slider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2524125"/>
            <a:ext cx="4152900" cy="18097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00624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Splitter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6037" y="2157412"/>
            <a:ext cx="3971925" cy="25431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894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Chart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09800" y="5257800"/>
            <a:ext cx="5181600" cy="6627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 chart types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0646" y="1869566"/>
            <a:ext cx="6422708" cy="315963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46955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Tag Cloud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3212" y="1981200"/>
            <a:ext cx="3457575" cy="3124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4877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Button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1981200"/>
            <a:ext cx="3330498" cy="27239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28368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Toolbar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5651" y="2667000"/>
            <a:ext cx="4196149" cy="130225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78944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Waiting Popup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2438400"/>
            <a:ext cx="2838450" cy="1905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3450" y="2357437"/>
            <a:ext cx="3943350" cy="206692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43986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Dialog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2137" y="1938337"/>
            <a:ext cx="5419725" cy="2981325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5" name="Rectangle 4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427061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Scrollbar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3537" y="1928812"/>
            <a:ext cx="5876925" cy="30003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1109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Barcode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8912" y="1695450"/>
            <a:ext cx="3686175" cy="34671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43316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9843"/>
            <a:ext cx="7772400" cy="1143000"/>
          </a:xfrm>
        </p:spPr>
        <p:txBody>
          <a:bodyPr>
            <a:normAutofit/>
          </a:bodyPr>
          <a:lstStyle/>
          <a:p>
            <a:pPr algn="l"/>
            <a:r>
              <a:rPr lang="en-US" sz="40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Demo</a:t>
            </a:r>
          </a:p>
        </p:txBody>
      </p:sp>
      <p:pic>
        <p:nvPicPr>
          <p:cNvPr id="2051" name="Picture 3" descr="https://ssl.gstatic.com/android/market_images/web/left_fad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438" y="3794125"/>
            <a:ext cx="71437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14400" y="1564426"/>
            <a:ext cx="66618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Essential JS Demo</a:t>
            </a:r>
          </a:p>
          <a:p>
            <a:r>
              <a:rPr lang="en-US" sz="2700" dirty="0">
                <a:solidFill>
                  <a:srgbClr val="29ABE2"/>
                </a:solidFill>
              </a:rPr>
              <a:t>http://js.syncfusion.com/demos/web/</a:t>
            </a:r>
            <a:endParaRPr lang="en-US" sz="2700" dirty="0"/>
          </a:p>
        </p:txBody>
      </p:sp>
      <p:grpSp>
        <p:nvGrpSpPr>
          <p:cNvPr id="5" name="Group 4"/>
          <p:cNvGrpSpPr/>
          <p:nvPr/>
        </p:nvGrpSpPr>
        <p:grpSpPr>
          <a:xfrm>
            <a:off x="0" y="6101740"/>
            <a:ext cx="9264993" cy="756260"/>
            <a:chOff x="0" y="6101740"/>
            <a:chExt cx="9264993" cy="756260"/>
          </a:xfrm>
        </p:grpSpPr>
        <p:sp>
          <p:nvSpPr>
            <p:cNvPr id="6" name="Rectangle 5"/>
            <p:cNvSpPr/>
            <p:nvPr/>
          </p:nvSpPr>
          <p:spPr>
            <a:xfrm>
              <a:off x="0" y="6101740"/>
              <a:ext cx="9144000" cy="756260"/>
            </a:xfrm>
            <a:prstGeom prst="rect">
              <a:avLst/>
            </a:prstGeom>
            <a:solidFill>
              <a:srgbClr val="29AB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6101740"/>
              <a:ext cx="2559393" cy="756260"/>
            </a:xfrm>
            <a:prstGeom prst="rect">
              <a:avLst/>
            </a:prstGeom>
          </p:spPr>
        </p:pic>
      </p:grpSp>
      <p:sp>
        <p:nvSpPr>
          <p:cNvPr id="3" name="Rectangle 2"/>
          <p:cNvSpPr/>
          <p:nvPr/>
        </p:nvSpPr>
        <p:spPr>
          <a:xfrm>
            <a:off x="914400" y="4267200"/>
            <a:ext cx="359425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7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sales@syncfusion.com</a:t>
            </a:r>
          </a:p>
        </p:txBody>
      </p:sp>
      <p:sp>
        <p:nvSpPr>
          <p:cNvPr id="4" name="Rectangle 3"/>
          <p:cNvSpPr/>
          <p:nvPr/>
        </p:nvSpPr>
        <p:spPr>
          <a:xfrm>
            <a:off x="914400" y="3352800"/>
            <a:ext cx="26500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Contact Us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66787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Chart smart labels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200" y="1600200"/>
            <a:ext cx="5328920" cy="367685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981200" y="5231016"/>
            <a:ext cx="58674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926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Chart Rows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1485900"/>
            <a:ext cx="7038975" cy="39243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954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Chart Rotate labels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1781175"/>
            <a:ext cx="5391150" cy="362902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061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Range Navigator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1752600"/>
            <a:ext cx="5692739" cy="344137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27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>
                <a:solidFill>
                  <a:srgbClr val="29ABE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Diagram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0979" y="1524000"/>
            <a:ext cx="6624317" cy="398677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101740"/>
            <a:ext cx="9144000" cy="756260"/>
          </a:xfrm>
          <a:prstGeom prst="rect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592695"/>
      </p:ext>
    </p:extLst>
  </p:cSld>
  <p:clrMapOvr>
    <a:masterClrMapping/>
  </p:clrMapOvr>
</p:sld>
</file>

<file path=ppt/theme/theme1.xml><?xml version="1.0" encoding="utf-8"?>
<a:theme xmlns:a="http://schemas.openxmlformats.org/drawingml/2006/main" name="syncfus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4094</TotalTime>
  <Words>283</Words>
  <Application>Microsoft Office PowerPoint</Application>
  <PresentationFormat>On-screen Show (4:3)</PresentationFormat>
  <Paragraphs>110</Paragraphs>
  <Slides>47</Slides>
  <Notes>46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1" baseType="lpstr">
      <vt:lpstr>Arial</vt:lpstr>
      <vt:lpstr>Calibri</vt:lpstr>
      <vt:lpstr>Segoe UI</vt:lpstr>
      <vt:lpstr>syncfusion</vt:lpstr>
      <vt:lpstr>Support Analysis </vt:lpstr>
      <vt:lpstr>Multicolumn</vt:lpstr>
      <vt:lpstr>PowerPoint Presentation</vt:lpstr>
      <vt:lpstr>Chart</vt:lpstr>
      <vt:lpstr>Chart smart labels</vt:lpstr>
      <vt:lpstr>Chart Rows</vt:lpstr>
      <vt:lpstr>Chart Rotate labels</vt:lpstr>
      <vt:lpstr>Range Navigator</vt:lpstr>
      <vt:lpstr>Diagram</vt:lpstr>
      <vt:lpstr>Diagram Mindmap</vt:lpstr>
      <vt:lpstr>Gantt</vt:lpstr>
      <vt:lpstr>Schedule</vt:lpstr>
      <vt:lpstr>Bullet Graph</vt:lpstr>
      <vt:lpstr>Bullet Graph</vt:lpstr>
      <vt:lpstr>Linear Gauge</vt:lpstr>
      <vt:lpstr>Linear Gauge</vt:lpstr>
      <vt:lpstr>Maps</vt:lpstr>
      <vt:lpstr>Treemap</vt:lpstr>
      <vt:lpstr>Date Picker</vt:lpstr>
      <vt:lpstr>Time Picker</vt:lpstr>
      <vt:lpstr>Time Picker</vt:lpstr>
      <vt:lpstr>Date Time Picker</vt:lpstr>
      <vt:lpstr>Text Boxes</vt:lpstr>
      <vt:lpstr>Auto Complete</vt:lpstr>
      <vt:lpstr>Tree View</vt:lpstr>
      <vt:lpstr>Rich Text Box</vt:lpstr>
      <vt:lpstr>Rotator</vt:lpstr>
      <vt:lpstr>Tabs</vt:lpstr>
      <vt:lpstr>Menu</vt:lpstr>
      <vt:lpstr>Olap Grid</vt:lpstr>
      <vt:lpstr>Olap Chart</vt:lpstr>
      <vt:lpstr>Olap Client</vt:lpstr>
      <vt:lpstr>Olap Gauge</vt:lpstr>
      <vt:lpstr>Accordion</vt:lpstr>
      <vt:lpstr>Progress Bar</vt:lpstr>
      <vt:lpstr>Rating</vt:lpstr>
      <vt:lpstr>Drop DownList</vt:lpstr>
      <vt:lpstr>Slider</vt:lpstr>
      <vt:lpstr>Splitter</vt:lpstr>
      <vt:lpstr>Tag Cloud</vt:lpstr>
      <vt:lpstr>Button</vt:lpstr>
      <vt:lpstr>Toolbar</vt:lpstr>
      <vt:lpstr>Waiting Popup</vt:lpstr>
      <vt:lpstr>Dialog</vt:lpstr>
      <vt:lpstr>Scrollbar</vt:lpstr>
      <vt:lpstr>Barcode</vt:lpstr>
      <vt:lpstr>Demo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Syncfusion Inc</dc:creator>
  <cp:keywords>ASP.NET MVC;Mobile</cp:keywords>
  <cp:lastModifiedBy>Suriya Balamurugan</cp:lastModifiedBy>
  <cp:revision>1072</cp:revision>
  <cp:lastPrinted>2011-10-13T18:29:10Z</cp:lastPrinted>
  <dcterms:created xsi:type="dcterms:W3CDTF">2010-05-23T02:43:34Z</dcterms:created>
  <dcterms:modified xsi:type="dcterms:W3CDTF">2021-06-16T04:56:25Z</dcterms:modified>
</cp:coreProperties>
</file>